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90FB76-F7A0-C8AA-6E1E-06A1AB629FCF}" v="20" dt="2025-11-22T20:04:47.854"/>
    <p1510:client id="{339BD357-127E-0511-5444-631700D2F0FD}" v="829" dt="2025-11-22T19:59:41.526"/>
    <p1510:client id="{C7ABF8F8-5C0D-6DF9-5154-36315C77D67D}" v="136" dt="2025-11-22T20:38:22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6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90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05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3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60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01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680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074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77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40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9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21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88" r:id="rId6"/>
    <p:sldLayoutId id="2147483684" r:id="rId7"/>
    <p:sldLayoutId id="2147483685" r:id="rId8"/>
    <p:sldLayoutId id="2147483686" r:id="rId9"/>
    <p:sldLayoutId id="2147483687" r:id="rId10"/>
    <p:sldLayoutId id="214748368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Manager@cms.com" TargetMode="External"/><Relationship Id="rId2" Type="http://schemas.openxmlformats.org/officeDocument/2006/relationships/hyperlink" Target="mailto:hr@cms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Lecturer@cms.com" TargetMode="External"/><Relationship Id="rId4" Type="http://schemas.openxmlformats.org/officeDocument/2006/relationships/hyperlink" Target="mailto:Coordinator@cms.com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131E74C-A92A-80D4-FAE6-14332D6517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8055" r="-2" b="7548"/>
          <a:stretch>
            <a:fillRect/>
          </a:stretch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45059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>
                <a:solidFill>
                  <a:srgbClr val="FFFFFF"/>
                </a:solidFill>
              </a:rPr>
              <a:t>ST10260039-PROG6212-POE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Monthly Claim System Website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457E64-111C-69DD-A71E-ED3FFBF9D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4796" y="1012275"/>
            <a:ext cx="7028504" cy="533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21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5EF95C-5337-6D55-53B3-FA6944532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2578" y="1012275"/>
            <a:ext cx="6992939" cy="533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0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0C67BA-C699-0C5C-E0A4-0589FEEE5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6397" y="941720"/>
            <a:ext cx="7065301" cy="540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04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B290CA-970D-AB9C-88E0-6F718A71E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167" y="969942"/>
            <a:ext cx="7063762" cy="537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47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3F5053-AB1F-E9D7-431D-6A75C7873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5139" y="1153386"/>
            <a:ext cx="6767818" cy="519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748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69F379E-D0AB-5B60-0F2D-78084B919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6803" y="1068720"/>
            <a:ext cx="6944489" cy="527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9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E2FA6D7-5394-2A3F-1D29-69936C91E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2991" y="899386"/>
            <a:ext cx="7132114" cy="5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02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3ADD91-07FA-6DF2-771E-D1A268B61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129" y="941720"/>
            <a:ext cx="7063838" cy="540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25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647CA7-203E-933A-3A4F-ABAFDF840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5585" y="978408"/>
            <a:ext cx="7026926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836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A95002-7FAE-6CC6-48E2-7369A045D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7728" y="991108"/>
            <a:ext cx="7042640" cy="535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3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653AE3C-AC4F-907C-B473-B9A30D215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81933E-93BD-38CE-3C98-D10B2844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341299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3B7A5C-39EE-77A0-28F9-DF5137231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611650"/>
            <a:ext cx="703173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914B8-65BE-FABB-E18F-B9D315C3F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410712" cy="5376672"/>
          </a:xfrm>
        </p:spPr>
        <p:txBody>
          <a:bodyPr>
            <a:normAutofit/>
          </a:bodyPr>
          <a:lstStyle/>
          <a:p>
            <a:r>
              <a:rPr lang="en-US" sz="3700"/>
              <a:t>Submission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AA2E1-4756-44B3-EAAB-23975FD97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008" y="1042416"/>
            <a:ext cx="7031736" cy="53126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Step by step instructions to connect Database (SSMS)</a:t>
            </a:r>
          </a:p>
          <a:p>
            <a:r>
              <a:rPr lang="en-US" dirty="0"/>
              <a:t>Once Visual studio project has been opened, The are a few changes needed to be made for Database to be fully operational with your project, first step is connecting to a server ,   actually creating your database ,  then you need to store your server name somewhere, needed later,  a connection is needed to be made  that will connect the database to your project which can be done on your </a:t>
            </a:r>
            <a:r>
              <a:rPr lang="en-US" err="1"/>
              <a:t>appsettings.json</a:t>
            </a:r>
            <a:r>
              <a:rPr lang="en-US" dirty="0"/>
              <a:t> on your Visual Studio Project, which your server name and Database name needs to be included in your connection string , secondly a </a:t>
            </a:r>
            <a:r>
              <a:rPr lang="en-US" err="1"/>
              <a:t>ApplicationDbContext</a:t>
            </a:r>
            <a:r>
              <a:rPr lang="en-US" dirty="0"/>
              <a:t> file needs to be created . A command line that can be inserted on you Package Manager Console which is ' </a:t>
            </a:r>
            <a:r>
              <a:rPr lang="en-US" dirty="0" err="1"/>
              <a:t>Updata</a:t>
            </a:r>
            <a:r>
              <a:rPr lang="en-US" dirty="0"/>
              <a:t> </a:t>
            </a:r>
            <a:r>
              <a:rPr lang="en-US" dirty="0" err="1"/>
              <a:t>Databse</a:t>
            </a:r>
            <a:r>
              <a:rPr lang="en-US" dirty="0"/>
              <a:t> ' will ensure that your database  has all the required tables for what the database is intended for.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906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8BC2E8-F85B-97CB-EB66-9F722755E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2947" y="945751"/>
            <a:ext cx="10472202" cy="540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719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7382E6B-5CE9-8EB3-6AA7-EEFB05A76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778" y="976853"/>
            <a:ext cx="10244539" cy="536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49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F3F2AF1E-C1B0-05BE-87D5-1A38A930F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3818" y="864108"/>
            <a:ext cx="8490459" cy="548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47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EAFC5D-8147-E1A4-7A6F-6020E648A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1493" y="899098"/>
            <a:ext cx="6635110" cy="544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74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A31635-0081-D65A-C313-3F6FB05EC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08" y="2430249"/>
            <a:ext cx="11155680" cy="24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14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CD0EF7F-82AF-C21A-2D87-3C0423419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08" y="1766983"/>
            <a:ext cx="11155680" cy="380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5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3E215-D29B-7285-11CA-557BE6DA8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961302"/>
            <a:ext cx="11155680" cy="53846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Cannot redirect to another page if logged in as another user </a:t>
            </a:r>
          </a:p>
          <a:p>
            <a:endParaRPr lang="en-US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BE3AD90-0C9C-CD2D-EA5B-76127561D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19" y="1717999"/>
            <a:ext cx="732472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23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14715-5769-FFBC-7E61-FA67BE44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</a:t>
            </a:r>
          </a:p>
        </p:txBody>
      </p:sp>
      <p:pic>
        <p:nvPicPr>
          <p:cNvPr id="4" name="Content Placeholder 3" descr="A screenshot of a white and blue box&#10;&#10;AI-generated content may be incorrect.">
            <a:extLst>
              <a:ext uri="{FF2B5EF4-FFF2-40B4-BE49-F238E27FC236}">
                <a16:creationId xmlns:a16="http://schemas.microsoft.com/office/drawing/2014/main" id="{850EA2FE-26BC-48BF-9FAD-85F61E71E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774" y="1917689"/>
            <a:ext cx="9826711" cy="3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21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9218DD4-6F7C-92F4-F349-B1086FAAC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155" y="774690"/>
            <a:ext cx="8959785" cy="557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97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32CDD13-053E-7289-8989-4C05E4A64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844" y="821343"/>
            <a:ext cx="8632408" cy="552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98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2A1A-7B32-E49E-C466-498139853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2A751-8076-8451-236E-376B8583C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Hr</a:t>
            </a:r>
            <a:r>
              <a:rPr lang="en-US" dirty="0"/>
              <a:t> user – </a:t>
            </a:r>
            <a:r>
              <a:rPr lang="en-US" dirty="0">
                <a:hlinkClick r:id="rId2"/>
              </a:rPr>
              <a:t>hr@cms.com</a:t>
            </a:r>
            <a:endParaRPr lang="en-US"/>
          </a:p>
          <a:p>
            <a:r>
              <a:rPr lang="en-US" dirty="0"/>
              <a:t>Manager </a:t>
            </a:r>
            <a:r>
              <a:rPr lang="en-US" dirty="0" err="1"/>
              <a:t>resposnible</a:t>
            </a:r>
            <a:r>
              <a:rPr lang="en-US" dirty="0"/>
              <a:t> for </a:t>
            </a:r>
            <a:r>
              <a:rPr lang="en-US" dirty="0" err="1"/>
              <a:t>approving.rejecting</a:t>
            </a:r>
            <a:r>
              <a:rPr lang="en-US" dirty="0"/>
              <a:t> claims – </a:t>
            </a:r>
            <a:r>
              <a:rPr lang="en-US" dirty="0">
                <a:hlinkClick r:id="rId3"/>
              </a:rPr>
              <a:t>Manager@cms.com</a:t>
            </a:r>
            <a:r>
              <a:rPr lang="en-US" dirty="0"/>
              <a:t> </a:t>
            </a:r>
          </a:p>
          <a:p>
            <a:r>
              <a:rPr lang="en-US" dirty="0"/>
              <a:t>Coordinator which is responsible for verifying/ rejecting claims before it reaches the Manager – </a:t>
            </a:r>
            <a:r>
              <a:rPr lang="en-US" dirty="0">
                <a:hlinkClick r:id="rId4"/>
              </a:rPr>
              <a:t>Coordinator@cms.com</a:t>
            </a:r>
            <a:endParaRPr lang="en-US" dirty="0"/>
          </a:p>
          <a:p>
            <a:r>
              <a:rPr lang="en-US"/>
              <a:t>Lecturer which submits claims – </a:t>
            </a:r>
            <a:r>
              <a:rPr lang="en-US" dirty="0">
                <a:hlinkClick r:id="rId5"/>
              </a:rPr>
              <a:t>Lecturer@cms.com</a:t>
            </a:r>
            <a:r>
              <a:rPr lang="en-US" dirty="0"/>
              <a:t> </a:t>
            </a:r>
          </a:p>
          <a:p>
            <a:r>
              <a:rPr lang="en-US" dirty="0"/>
              <a:t>ALL PASSWORDS ARE THE SAME AS THE USERNAMES</a:t>
            </a:r>
          </a:p>
          <a:p>
            <a:r>
              <a:rPr lang="en-US" dirty="0"/>
              <a:t>EXAMPLE – email for </a:t>
            </a:r>
            <a:r>
              <a:rPr lang="en-US" dirty="0" err="1"/>
              <a:t>hr</a:t>
            </a:r>
            <a:r>
              <a:rPr lang="en-US" dirty="0"/>
              <a:t> will be </a:t>
            </a:r>
            <a:r>
              <a:rPr lang="en-US" dirty="0">
                <a:hlinkClick r:id="rId2"/>
              </a:rPr>
              <a:t>hr@cms.com</a:t>
            </a:r>
            <a:r>
              <a:rPr lang="en-US" dirty="0"/>
              <a:t> and password will be </a:t>
            </a:r>
            <a:r>
              <a:rPr lang="en-US" dirty="0">
                <a:hlinkClick r:id="rId2"/>
              </a:rPr>
              <a:t>hr@cms.com</a:t>
            </a:r>
            <a:r>
              <a:rPr lang="en-US" dirty="0"/>
              <a:t>, </a:t>
            </a:r>
            <a:r>
              <a:rPr lang="en-US" dirty="0" err="1"/>
              <a:t>etc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40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4746AD7-B437-E2F9-8AEF-B4CE08E42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08" y="1050873"/>
            <a:ext cx="11155680" cy="526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65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white box&#10;&#10;AI-generated content may be incorrect.">
            <a:extLst>
              <a:ext uri="{FF2B5EF4-FFF2-40B4-BE49-F238E27FC236}">
                <a16:creationId xmlns:a16="http://schemas.microsoft.com/office/drawing/2014/main" id="{14E73090-3A9D-B46B-CEE5-E8BB67509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08" y="2086452"/>
            <a:ext cx="11155680" cy="322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8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3C0A-5881-DCA6-2044-ADF39A77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Tests</a:t>
            </a:r>
          </a:p>
        </p:txBody>
      </p:sp>
      <p:pic>
        <p:nvPicPr>
          <p:cNvPr id="4" name="Content Placeholder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A82F67F-BAC6-E2D0-3A98-0B88A1943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6765" y="2115058"/>
            <a:ext cx="3246366" cy="3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848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19C04-C77E-063C-9ECA-D44E752EB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list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E8514-3CCF-EB86-6DD3-3EE327FFE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219708"/>
            <a:ext cx="11155680" cy="5634228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dirty="0"/>
          </a:p>
          <a:p>
            <a:r>
              <a:rPr lang="en-US" sz="1000" dirty="0">
                <a:ea typeface="+mn-lt"/>
                <a:cs typeface="+mn-lt"/>
              </a:rPr>
              <a:t>Code Maze, 2022. Unit Testing with </a:t>
            </a:r>
            <a:r>
              <a:rPr lang="en-US" sz="1000" err="1">
                <a:ea typeface="+mn-lt"/>
                <a:cs typeface="+mn-lt"/>
              </a:rPr>
              <a:t>xUnit</a:t>
            </a:r>
            <a:r>
              <a:rPr lang="en-US" sz="1000" dirty="0">
                <a:ea typeface="+mn-lt"/>
                <a:cs typeface="+mn-lt"/>
              </a:rPr>
              <a:t> in ASP.NET Core. [online] Available at: &lt;https://code-maze.com/aspnetcore-unit-testing-xunit/&gt;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Microsoft Learn, n.d. Unit testing C# code in .NET using dotnet test and </a:t>
            </a:r>
            <a:r>
              <a:rPr lang="en-US" sz="1000" err="1">
                <a:ea typeface="+mn-lt"/>
                <a:cs typeface="+mn-lt"/>
              </a:rPr>
              <a:t>xUnit</a:t>
            </a:r>
            <a:r>
              <a:rPr lang="en-US" sz="1000" dirty="0">
                <a:ea typeface="+mn-lt"/>
                <a:cs typeface="+mn-lt"/>
              </a:rPr>
              <a:t>. [online] Available at: &lt;https://learn.microsoft.com/en-us/dotnet/core/testing/unit-testing-csharp-with-xunit&gt;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Microsoft Learn, n.d. Scaffold Identity in ASP.NET Core projects. [online] Available at: &lt;https://learn.microsoft.com/en-us/aspnet/core/security/authentication/scaffold-identity?view=aspnetcore-9.0&gt;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Microsoft Learn, n.d. Model validation in ASP.NET Core MVC. [online] Available at: &lt;https://learn.microsoft.com/en-us/aspnet/core/mvc/models/validation?view=aspnetcore-9.0&gt;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Code Maze, 2024. How to Use </a:t>
            </a:r>
            <a:r>
              <a:rPr lang="en-US" sz="1000" err="1">
                <a:ea typeface="+mn-lt"/>
                <a:cs typeface="+mn-lt"/>
              </a:rPr>
              <a:t>ModelState</a:t>
            </a:r>
            <a:r>
              <a:rPr lang="en-US" sz="1000" dirty="0">
                <a:ea typeface="+mn-lt"/>
                <a:cs typeface="+mn-lt"/>
              </a:rPr>
              <a:t> Validation in ASP.NET Core Web API. [online] Available at: &lt;https://code-maze.com/aspnetcore-modelstate-validation-web-api/&gt;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Microsoft Learn, n.d. Role-based authorization in ASP.NET Core. [online] Available at: &lt;https://learn.microsoft.com/en-us/aspnet/core/security/authorization/roles?view=aspnetcore-8.0&gt; [Accessed 20 November 2025].</a:t>
            </a:r>
            <a:endParaRPr lang="en-US" sz="1000" dirty="0"/>
          </a:p>
          <a:p>
            <a:endParaRPr lang="en-US" sz="1000" dirty="0"/>
          </a:p>
          <a:p>
            <a:r>
              <a:rPr lang="en-US" sz="1000" dirty="0">
                <a:ea typeface="+mn-lt"/>
                <a:cs typeface="+mn-lt"/>
              </a:rPr>
              <a:t>Dot Net Tutorials, 2025. Role Based Authorization in ASP.NET Core Identity. [online] Available at: &lt;https://dotnettutorials.net/lesson/role-based-authorization-asp-net-core-identity/&gt; [Accessed 20 November 2025].</a:t>
            </a:r>
            <a:endParaRPr lang="en-US" sz="1000" dirty="0"/>
          </a:p>
          <a:p>
            <a:endParaRPr lang="en-US" sz="1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070750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424ED-1B68-EC0A-857C-C2C1253FB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914908"/>
            <a:ext cx="11155680" cy="54310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000" dirty="0"/>
              <a:t>Microsoft Learn, n.d. Session and state management in ASP.NET Core. [online] Available at: &lt;https://learn.microsoft.com/en-us/aspnet/core/fundamentals/app-state?view=aspnetcore-9.0&gt;[Accessed 20 November 2025].</a:t>
            </a:r>
          </a:p>
          <a:p>
            <a:endParaRPr lang="en-US" sz="1000" dirty="0"/>
          </a:p>
          <a:p>
            <a:r>
              <a:rPr lang="en-US" sz="1000" dirty="0"/>
              <a:t>Dot Net Tutorials, 2025. Differences Between Cookies and Sessions in ASP.NET Core MVC. [online] Available at: &lt;https://dotnettutorials.net/lesson/differences-between-cookies-and-sessions-in-asp-net-core-mvc/&gt; [Accessed 20 November 2025].</a:t>
            </a:r>
          </a:p>
          <a:p>
            <a:endParaRPr lang="en-US" sz="1000" dirty="0"/>
          </a:p>
          <a:p>
            <a:r>
              <a:rPr lang="en-US" sz="1000" dirty="0"/>
              <a:t>Microsoft Learn, n.d. Hash passwords in ASP.NET Core. [online] Available at: &lt;https://learn.microsoft.com/en-us/aspnet/core/security/data-protection/consumer-apis/password-hashing?view=aspnetcore-9.0&gt; [Accessed 20 November 2025].</a:t>
            </a:r>
          </a:p>
          <a:p>
            <a:endParaRPr lang="en-US" sz="1000" dirty="0"/>
          </a:p>
          <a:p>
            <a:r>
              <a:rPr lang="en-US" sz="1000" dirty="0"/>
              <a:t>Code Maze, 2024. How the Default ASP.NET Core Identity Password Hasher Works. [online] Available at: &lt;https://code-maze.com/aspnetcore-default-asp-net-core-identity-password-hasher/&gt;[Accessed 20 November 2025].</a:t>
            </a:r>
          </a:p>
          <a:p>
            <a:endParaRPr lang="en-US" sz="1000" dirty="0"/>
          </a:p>
          <a:p>
            <a:r>
              <a:rPr lang="en-US" sz="1000" dirty="0"/>
              <a:t>Microsoft Tech Community, 2024. Encrypting and Decrypting Sensitive Information in ASP.NET Core. [online] Available at: &lt;https://techcommunity.microsoft.com/blog/iis-support-blog/encrypting-and-decrypting-sensitive-information-in-asp-net-core/4252172&gt; [Accessed 20 November 2025].</a:t>
            </a:r>
          </a:p>
          <a:p>
            <a:endParaRPr lang="en-US" sz="1000" dirty="0"/>
          </a:p>
          <a:p>
            <a:r>
              <a:rPr lang="en-US" sz="1000" dirty="0"/>
              <a:t>Microsoft Learn, n.d. ASP.NET Core Data Protection Overview. [online] Available at: &lt;https://learn.microsoft.com/en-us/aspnet/core/security/data-protection/introduction?view=aspnetcore-9.0&gt;[Accessed 20 November 2025].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673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F398CD3-E3CA-E27D-929A-059D343C2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3962" y="965708"/>
            <a:ext cx="9550172" cy="538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30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7D3C8-35D0-5ACE-57AD-2F67F329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made from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4FA2-31A6-09C3-0201-33E0DF9B1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Role-Based Login System for Secure User Access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Our platform now features a robust role-based login system tailored for </a:t>
            </a:r>
            <a:r>
              <a:rPr lang="en-US" b="1" dirty="0">
                <a:ea typeface="+mn-lt"/>
                <a:cs typeface="+mn-lt"/>
              </a:rPr>
              <a:t>Lecturers, Coordinators, Managers, and HR personnel</a:t>
            </a:r>
            <a:r>
              <a:rPr lang="en-US" dirty="0">
                <a:ea typeface="+mn-lt"/>
                <a:cs typeface="+mn-lt"/>
              </a:rPr>
              <a:t>, ensuring every user accesses only what they are authorized to see.</a:t>
            </a:r>
            <a:endParaRPr lang="en-US" dirty="0"/>
          </a:p>
          <a:p>
            <a:r>
              <a:rPr lang="en-US" b="1" dirty="0"/>
              <a:t>Enhanced Security Features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Session-based authentication</a:t>
            </a:r>
            <a:r>
              <a:rPr lang="en-US" dirty="0">
                <a:ea typeface="+mn-lt"/>
                <a:cs typeface="+mn-lt"/>
              </a:rPr>
              <a:t> protects restricted pages and prevents unauthorized users from accessing content—even through direct URL entry. Each role experiences a clearly defined and secure environment.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 </a:t>
            </a:r>
            <a:r>
              <a:rPr lang="en-US" b="1" dirty="0">
                <a:ea typeface="+mn-lt"/>
                <a:cs typeface="+mn-lt"/>
              </a:rPr>
              <a:t>security filter</a:t>
            </a:r>
            <a:r>
              <a:rPr lang="en-US" dirty="0">
                <a:ea typeface="+mn-lt"/>
                <a:cs typeface="+mn-lt"/>
              </a:rPr>
              <a:t> ensures that only users with a valid session and the correct role can proceed, reinforcing controlled access throughout the system.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Password hashing</a:t>
            </a:r>
            <a:r>
              <a:rPr lang="en-US" dirty="0">
                <a:ea typeface="+mn-lt"/>
                <a:cs typeface="+mn-lt"/>
              </a:rPr>
              <a:t>, powered by </a:t>
            </a:r>
            <a:r>
              <a:rPr lang="en-US" b="1" dirty="0">
                <a:ea typeface="+mn-lt"/>
                <a:cs typeface="+mn-lt"/>
              </a:rPr>
              <a:t>ASP.NET Identity</a:t>
            </a:r>
            <a:r>
              <a:rPr lang="en-US" dirty="0">
                <a:ea typeface="+mn-lt"/>
                <a:cs typeface="+mn-lt"/>
              </a:rPr>
              <a:t>, adds an additional layer of protection by safeguarding user credentials against unauthorized retrieval.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619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BFF03-F6EE-9649-BEE7-D414FEF87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998164"/>
            <a:ext cx="11155680" cy="534777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/>
              <a:t>New HR-Exclusive Functionality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Users assigned to the </a:t>
            </a:r>
            <a:r>
              <a:rPr lang="en-US" b="1" dirty="0">
                <a:ea typeface="+mn-lt"/>
                <a:cs typeface="+mn-lt"/>
              </a:rPr>
              <a:t>HR role</a:t>
            </a:r>
            <a:r>
              <a:rPr lang="en-US" dirty="0">
                <a:ea typeface="+mn-lt"/>
                <a:cs typeface="+mn-lt"/>
              </a:rPr>
              <a:t> now benefit from powerful administrative tools designed to streamline oversight and control.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/>
              <a:t> </a:t>
            </a:r>
            <a:r>
              <a:rPr lang="en-US" b="1" dirty="0"/>
              <a:t>Claims Reporting Dashboard</a:t>
            </a:r>
          </a:p>
          <a:p>
            <a:r>
              <a:rPr lang="en-US" dirty="0">
                <a:ea typeface="+mn-lt"/>
                <a:cs typeface="+mn-lt"/>
              </a:rPr>
              <a:t>HR can: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View a complete list of all claims across the platform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Apply advanced filters, including: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Status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Lecturer name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Minimum/maximum amount or rate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Date range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Access supporting documents for each claim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Export a comprehensive </a:t>
            </a:r>
            <a:r>
              <a:rPr lang="en-US" b="1" dirty="0">
                <a:ea typeface="+mn-lt"/>
                <a:cs typeface="+mn-lt"/>
              </a:rPr>
              <a:t>CSV summary</a:t>
            </a:r>
            <a:r>
              <a:rPr lang="en-US" dirty="0">
                <a:ea typeface="+mn-lt"/>
                <a:cs typeface="+mn-lt"/>
              </a:rPr>
              <a:t> for offline review and reporting</a:t>
            </a:r>
            <a:endParaRPr lang="en-US" dirty="0"/>
          </a:p>
          <a:p>
            <a:r>
              <a:rPr lang="en-US" b="1" dirty="0"/>
              <a:t>Manage Lecturer Hourly Rates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HR users can update the system-wide lecturer hourly rate. Once adjusted, any newly submitted claims automatically apply the updated value—ensuring accuracy and consistency without manual intervention.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459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E405-3C93-66E0-30A3-51CE8B377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955831"/>
            <a:ext cx="11155680" cy="53901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Manage user accounts feature –</a:t>
            </a:r>
            <a:r>
              <a:rPr lang="en-US" dirty="0">
                <a:ea typeface="+mn-lt"/>
                <a:cs typeface="+mn-lt"/>
              </a:rPr>
              <a:t> HR users can now </a:t>
            </a:r>
            <a:r>
              <a:rPr lang="en-US" b="1" dirty="0">
                <a:ea typeface="+mn-lt"/>
                <a:cs typeface="+mn-lt"/>
              </a:rPr>
              <a:t>add new Lecturers</a:t>
            </a:r>
            <a:r>
              <a:rPr lang="en-US" dirty="0">
                <a:ea typeface="+mn-lt"/>
                <a:cs typeface="+mn-lt"/>
              </a:rPr>
              <a:t>, edit their </a:t>
            </a:r>
            <a:r>
              <a:rPr lang="en-US" b="1" dirty="0">
                <a:ea typeface="+mn-lt"/>
                <a:cs typeface="+mn-lt"/>
              </a:rPr>
              <a:t>hourly rate</a:t>
            </a:r>
            <a:r>
              <a:rPr lang="en-US" dirty="0">
                <a:ea typeface="+mn-lt"/>
                <a:cs typeface="+mn-lt"/>
              </a:rPr>
              <a:t>, and filter and search </a:t>
            </a:r>
            <a:r>
              <a:rPr lang="en-US" b="1" dirty="0">
                <a:ea typeface="+mn-lt"/>
                <a:cs typeface="+mn-lt"/>
              </a:rPr>
              <a:t>claims submitted by a specific lecturer</a:t>
            </a:r>
            <a:r>
              <a:rPr lang="en-US" dirty="0">
                <a:ea typeface="+mn-lt"/>
                <a:cs typeface="+mn-lt"/>
              </a:rPr>
              <a:t>. HR users can also </a:t>
            </a:r>
            <a:r>
              <a:rPr lang="en-US" b="1" dirty="0">
                <a:ea typeface="+mn-lt"/>
                <a:cs typeface="+mn-lt"/>
              </a:rPr>
              <a:t>download reports in CSV or Excel format</a:t>
            </a:r>
            <a:r>
              <a:rPr lang="en-US" dirty="0">
                <a:ea typeface="+mn-lt"/>
                <a:cs typeface="+mn-lt"/>
              </a:rPr>
              <a:t> based on the filtered search results.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Both </a:t>
            </a:r>
            <a:r>
              <a:rPr lang="en-US" b="1" dirty="0">
                <a:ea typeface="+mn-lt"/>
                <a:cs typeface="+mn-lt"/>
              </a:rPr>
              <a:t>Coordinator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Manager</a:t>
            </a:r>
            <a:r>
              <a:rPr lang="en-US" dirty="0">
                <a:ea typeface="+mn-lt"/>
                <a:cs typeface="+mn-lt"/>
              </a:rPr>
              <a:t> users can approve or reject claims as required, and they are now able to </a:t>
            </a:r>
            <a:r>
              <a:rPr lang="en-US" b="1" dirty="0">
                <a:ea typeface="+mn-lt"/>
                <a:cs typeface="+mn-lt"/>
              </a:rPr>
              <a:t>view the full history of claims they have approved or rejected</a:t>
            </a:r>
            <a:r>
              <a:rPr lang="en-US" dirty="0">
                <a:ea typeface="+mn-lt"/>
                <a:cs typeface="+mn-lt"/>
              </a:rPr>
              <a:t>. The system makes use of an </a:t>
            </a:r>
            <a:r>
              <a:rPr lang="en-US" b="1" dirty="0">
                <a:ea typeface="+mn-lt"/>
                <a:cs typeface="+mn-lt"/>
              </a:rPr>
              <a:t>SSMS </a:t>
            </a:r>
            <a:r>
              <a:rPr lang="en-US" b="1" dirty="0" err="1">
                <a:ea typeface="+mn-lt"/>
                <a:cs typeface="+mn-lt"/>
              </a:rPr>
              <a:t>LocalDB</a:t>
            </a:r>
            <a:r>
              <a:rPr lang="en-US" dirty="0">
                <a:ea typeface="+mn-lt"/>
                <a:cs typeface="+mn-lt"/>
              </a:rPr>
              <a:t> implementation for database management, and </a:t>
            </a:r>
            <a:r>
              <a:rPr lang="en-US" b="1" dirty="0">
                <a:ea typeface="+mn-lt"/>
                <a:cs typeface="+mn-lt"/>
              </a:rPr>
              <a:t>unit tests have been added for all controllers</a:t>
            </a:r>
            <a:r>
              <a:rPr lang="en-US" dirty="0">
                <a:ea typeface="+mn-lt"/>
                <a:cs typeface="+mn-lt"/>
              </a:rPr>
              <a:t> to ensure reliability and consistent functionality. </a:t>
            </a:r>
            <a:r>
              <a:rPr lang="en-US" b="1" dirty="0">
                <a:ea typeface="+mn-lt"/>
                <a:cs typeface="+mn-lt"/>
              </a:rPr>
              <a:t>Lecturer users can now view a complete history of all claims they have submitted</a:t>
            </a:r>
            <a:r>
              <a:rPr lang="en-US" dirty="0">
                <a:ea typeface="+mn-lt"/>
                <a:cs typeface="+mn-lt"/>
              </a:rPr>
              <a:t>, allowing them to track every submission from initial entry through to final status.</a:t>
            </a:r>
            <a:endParaRPr lang="en-US" dirty="0"/>
          </a:p>
          <a:p>
            <a:r>
              <a:rPr lang="en-US" dirty="0"/>
              <a:t>Screenshots of unit tests made will be on the next slide </a:t>
            </a:r>
          </a:p>
        </p:txBody>
      </p:sp>
    </p:spTree>
    <p:extLst>
      <p:ext uri="{BB962C8B-B14F-4D97-AF65-F5344CB8AC3E}">
        <p14:creationId xmlns:p14="http://schemas.microsoft.com/office/powerpoint/2010/main" val="3597590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93FB-B8BB-B07D-CD3E-885B5F615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SSMS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88024-DF92-507E-3A71-19396808B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703720"/>
            <a:ext cx="11155680" cy="4642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Attached are </a:t>
            </a:r>
            <a:r>
              <a:rPr lang="en-US" dirty="0" err="1"/>
              <a:t>sreenshots</a:t>
            </a:r>
            <a:r>
              <a:rPr lang="en-US" dirty="0"/>
              <a:t> of the tables created and server name 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610568-1234-91F6-F898-B7A52B14C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05" y="2088445"/>
            <a:ext cx="4432502" cy="4642557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D31C29A-1691-9018-A82A-60FFC5233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968" y="2032000"/>
            <a:ext cx="4527176" cy="476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39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491510D-25F8-41D6-B098-422291CDF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1201" y="913497"/>
            <a:ext cx="6275693" cy="543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4B56E989-5A1D-70D3-21C4-83B00B36D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0530" y="913497"/>
            <a:ext cx="7137035" cy="543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210886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GestaltVTI</vt:lpstr>
      <vt:lpstr>ST10260039-PROG6212-POE</vt:lpstr>
      <vt:lpstr>Submission Requirements</vt:lpstr>
      <vt:lpstr>Login Information</vt:lpstr>
      <vt:lpstr>Updates made from Part 2</vt:lpstr>
      <vt:lpstr>PowerPoint Presentation</vt:lpstr>
      <vt:lpstr>PowerPoint Presentation</vt:lpstr>
      <vt:lpstr>SSMS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Feedback</vt:lpstr>
      <vt:lpstr>PowerPoint Presentation</vt:lpstr>
      <vt:lpstr>PowerPoint Presentation</vt:lpstr>
      <vt:lpstr>PowerPoint Presentation</vt:lpstr>
      <vt:lpstr>PowerPoint Presentation</vt:lpstr>
      <vt:lpstr>Unit Tests</vt:lpstr>
      <vt:lpstr>Reference list 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292</cp:revision>
  <dcterms:created xsi:type="dcterms:W3CDTF">2025-11-22T19:09:57Z</dcterms:created>
  <dcterms:modified xsi:type="dcterms:W3CDTF">2025-11-22T21:06:02Z</dcterms:modified>
</cp:coreProperties>
</file>

<file path=docProps/thumbnail.jpeg>
</file>